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0" d="100"/>
          <a:sy n="80" d="100"/>
        </p:scale>
        <p:origin x="1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0672A1-DB3B-4E86-8567-D040F0FA0167}"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C016B-42D2-442E-AE31-7E2379FBB293}" type="slidenum">
              <a:rPr lang="en-US" smtClean="0"/>
              <a:t>‹#›</a:t>
            </a:fld>
            <a:endParaRPr lang="en-US"/>
          </a:p>
        </p:txBody>
      </p:sp>
    </p:spTree>
    <p:extLst>
      <p:ext uri="{BB962C8B-B14F-4D97-AF65-F5344CB8AC3E}">
        <p14:creationId xmlns:p14="http://schemas.microsoft.com/office/powerpoint/2010/main" val="392020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672A1-DB3B-4E86-8567-D040F0FA0167}"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C016B-42D2-442E-AE31-7E2379FBB293}" type="slidenum">
              <a:rPr lang="en-US" smtClean="0"/>
              <a:t>‹#›</a:t>
            </a:fld>
            <a:endParaRPr lang="en-US"/>
          </a:p>
        </p:txBody>
      </p:sp>
    </p:spTree>
    <p:extLst>
      <p:ext uri="{BB962C8B-B14F-4D97-AF65-F5344CB8AC3E}">
        <p14:creationId xmlns:p14="http://schemas.microsoft.com/office/powerpoint/2010/main" val="2018896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672A1-DB3B-4E86-8567-D040F0FA0167}"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C016B-42D2-442E-AE31-7E2379FBB293}" type="slidenum">
              <a:rPr lang="en-US" smtClean="0"/>
              <a:t>‹#›</a:t>
            </a:fld>
            <a:endParaRPr lang="en-US"/>
          </a:p>
        </p:txBody>
      </p:sp>
    </p:spTree>
    <p:extLst>
      <p:ext uri="{BB962C8B-B14F-4D97-AF65-F5344CB8AC3E}">
        <p14:creationId xmlns:p14="http://schemas.microsoft.com/office/powerpoint/2010/main" val="1047829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672A1-DB3B-4E86-8567-D040F0FA0167}"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C016B-42D2-442E-AE31-7E2379FBB293}" type="slidenum">
              <a:rPr lang="en-US" smtClean="0"/>
              <a:t>‹#›</a:t>
            </a:fld>
            <a:endParaRPr lang="en-US"/>
          </a:p>
        </p:txBody>
      </p:sp>
    </p:spTree>
    <p:extLst>
      <p:ext uri="{BB962C8B-B14F-4D97-AF65-F5344CB8AC3E}">
        <p14:creationId xmlns:p14="http://schemas.microsoft.com/office/powerpoint/2010/main" val="1496131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0672A1-DB3B-4E86-8567-D040F0FA0167}"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C016B-42D2-442E-AE31-7E2379FBB293}" type="slidenum">
              <a:rPr lang="en-US" smtClean="0"/>
              <a:t>‹#›</a:t>
            </a:fld>
            <a:endParaRPr lang="en-US"/>
          </a:p>
        </p:txBody>
      </p:sp>
    </p:spTree>
    <p:extLst>
      <p:ext uri="{BB962C8B-B14F-4D97-AF65-F5344CB8AC3E}">
        <p14:creationId xmlns:p14="http://schemas.microsoft.com/office/powerpoint/2010/main" val="477879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0672A1-DB3B-4E86-8567-D040F0FA0167}"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C016B-42D2-442E-AE31-7E2379FBB293}" type="slidenum">
              <a:rPr lang="en-US" smtClean="0"/>
              <a:t>‹#›</a:t>
            </a:fld>
            <a:endParaRPr lang="en-US"/>
          </a:p>
        </p:txBody>
      </p:sp>
    </p:spTree>
    <p:extLst>
      <p:ext uri="{BB962C8B-B14F-4D97-AF65-F5344CB8AC3E}">
        <p14:creationId xmlns:p14="http://schemas.microsoft.com/office/powerpoint/2010/main" val="4086528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0672A1-DB3B-4E86-8567-D040F0FA0167}" type="datetimeFigureOut">
              <a:rPr lang="en-US" smtClean="0"/>
              <a:t>11/24/2020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3C016B-42D2-442E-AE31-7E2379FBB293}" type="slidenum">
              <a:rPr lang="en-US" smtClean="0"/>
              <a:t>‹#›</a:t>
            </a:fld>
            <a:endParaRPr lang="en-US"/>
          </a:p>
        </p:txBody>
      </p:sp>
    </p:spTree>
    <p:extLst>
      <p:ext uri="{BB962C8B-B14F-4D97-AF65-F5344CB8AC3E}">
        <p14:creationId xmlns:p14="http://schemas.microsoft.com/office/powerpoint/2010/main" val="2063471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0672A1-DB3B-4E86-8567-D040F0FA0167}" type="datetimeFigureOut">
              <a:rPr lang="en-US" smtClean="0"/>
              <a:t>11/24/2020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3C016B-42D2-442E-AE31-7E2379FBB293}" type="slidenum">
              <a:rPr lang="en-US" smtClean="0"/>
              <a:t>‹#›</a:t>
            </a:fld>
            <a:endParaRPr lang="en-US"/>
          </a:p>
        </p:txBody>
      </p:sp>
    </p:spTree>
    <p:extLst>
      <p:ext uri="{BB962C8B-B14F-4D97-AF65-F5344CB8AC3E}">
        <p14:creationId xmlns:p14="http://schemas.microsoft.com/office/powerpoint/2010/main" val="88529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672A1-DB3B-4E86-8567-D040F0FA0167}" type="datetimeFigureOut">
              <a:rPr lang="en-US" smtClean="0"/>
              <a:t>11/24/2020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3C016B-42D2-442E-AE31-7E2379FBB293}" type="slidenum">
              <a:rPr lang="en-US" smtClean="0"/>
              <a:t>‹#›</a:t>
            </a:fld>
            <a:endParaRPr lang="en-US"/>
          </a:p>
        </p:txBody>
      </p:sp>
    </p:spTree>
    <p:extLst>
      <p:ext uri="{BB962C8B-B14F-4D97-AF65-F5344CB8AC3E}">
        <p14:creationId xmlns:p14="http://schemas.microsoft.com/office/powerpoint/2010/main" val="1306120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672A1-DB3B-4E86-8567-D040F0FA0167}"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C016B-42D2-442E-AE31-7E2379FBB293}" type="slidenum">
              <a:rPr lang="en-US" smtClean="0"/>
              <a:t>‹#›</a:t>
            </a:fld>
            <a:endParaRPr lang="en-US"/>
          </a:p>
        </p:txBody>
      </p:sp>
    </p:spTree>
    <p:extLst>
      <p:ext uri="{BB962C8B-B14F-4D97-AF65-F5344CB8AC3E}">
        <p14:creationId xmlns:p14="http://schemas.microsoft.com/office/powerpoint/2010/main" val="944763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672A1-DB3B-4E86-8567-D040F0FA0167}"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C016B-42D2-442E-AE31-7E2379FBB293}" type="slidenum">
              <a:rPr lang="en-US" smtClean="0"/>
              <a:t>‹#›</a:t>
            </a:fld>
            <a:endParaRPr lang="en-US"/>
          </a:p>
        </p:txBody>
      </p:sp>
    </p:spTree>
    <p:extLst>
      <p:ext uri="{BB962C8B-B14F-4D97-AF65-F5344CB8AC3E}">
        <p14:creationId xmlns:p14="http://schemas.microsoft.com/office/powerpoint/2010/main" val="1802545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672A1-DB3B-4E86-8567-D040F0FA0167}" type="datetimeFigureOut">
              <a:rPr lang="en-US" smtClean="0"/>
              <a:t>11/24/2020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3C016B-42D2-442E-AE31-7E2379FBB293}" type="slidenum">
              <a:rPr lang="en-US" smtClean="0"/>
              <a:t>‹#›</a:t>
            </a:fld>
            <a:endParaRPr lang="en-US"/>
          </a:p>
        </p:txBody>
      </p:sp>
    </p:spTree>
    <p:extLst>
      <p:ext uri="{BB962C8B-B14F-4D97-AF65-F5344CB8AC3E}">
        <p14:creationId xmlns:p14="http://schemas.microsoft.com/office/powerpoint/2010/main" val="2130444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Punjab Social Protection Authority Act, 2015</a:t>
            </a:r>
            <a:endParaRPr lang="en-US" dirty="0"/>
          </a:p>
        </p:txBody>
      </p:sp>
      <p:sp>
        <p:nvSpPr>
          <p:cNvPr id="3" name="Subtitle 2"/>
          <p:cNvSpPr>
            <a:spLocks noGrp="1"/>
          </p:cNvSpPr>
          <p:nvPr>
            <p:ph type="subTitle" idx="1"/>
          </p:nvPr>
        </p:nvSpPr>
        <p:spPr/>
        <p:txBody>
          <a:bodyPr/>
          <a:lstStyle/>
          <a:p>
            <a:r>
              <a:rPr lang="en-US" dirty="0" smtClean="0"/>
              <a:t>Salient features</a:t>
            </a:r>
            <a:endParaRPr lang="en-US" dirty="0"/>
          </a:p>
        </p:txBody>
      </p:sp>
    </p:spTree>
    <p:extLst>
      <p:ext uri="{BB962C8B-B14F-4D97-AF65-F5344CB8AC3E}">
        <p14:creationId xmlns:p14="http://schemas.microsoft.com/office/powerpoint/2010/main" val="4125468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‘Social protection’ means all public and private initiatives that provide income or consumption transfers to the poor, protect the vulnerable against livelihood risk, and enhance the social status and rights of the marginalized with the overall objective of reducing the economic and social vulnerability of poor, vulnerable and marginalized groups. </a:t>
            </a:r>
          </a:p>
          <a:p>
            <a:r>
              <a:rPr lang="en-US" dirty="0" smtClean="0"/>
              <a:t>‘Poor’ means an individual or household who or which is living below poverty line as may be determined by the authority.</a:t>
            </a:r>
          </a:p>
          <a:p>
            <a:r>
              <a:rPr lang="en-US" dirty="0" smtClean="0"/>
              <a:t>‘Vulnerable’ means a state in which an individual or household lack capacity to combat the impact of adverse shocks pushing any household into poverty and poor into deeper poverty.  </a:t>
            </a:r>
          </a:p>
          <a:p>
            <a:endParaRPr lang="en-US" dirty="0"/>
          </a:p>
        </p:txBody>
      </p:sp>
    </p:spTree>
    <p:extLst>
      <p:ext uri="{BB962C8B-B14F-4D97-AF65-F5344CB8AC3E}">
        <p14:creationId xmlns:p14="http://schemas.microsoft.com/office/powerpoint/2010/main" val="2926353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the Authority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formulate policies and propose legislation for the welfare and benefit of the poor and vulnerable;</a:t>
            </a:r>
          </a:p>
          <a:p>
            <a:r>
              <a:rPr lang="en-US" dirty="0" smtClean="0"/>
              <a:t>To formulate policies for the protection of legal rights of poor and vulnerable;</a:t>
            </a:r>
          </a:p>
          <a:p>
            <a:r>
              <a:rPr lang="en-US" dirty="0" smtClean="0"/>
              <a:t>To prepare, store and disseminate data regarding eligible poor</a:t>
            </a:r>
          </a:p>
          <a:p>
            <a:r>
              <a:rPr lang="en-US" dirty="0" smtClean="0"/>
              <a:t>To evaluate performance of social sector program;</a:t>
            </a:r>
          </a:p>
          <a:p>
            <a:r>
              <a:rPr lang="en-US" dirty="0" smtClean="0"/>
              <a:t>To formulate and execute policies for social protection which may include food, education, health, social assistance, social inclusion and </a:t>
            </a:r>
            <a:r>
              <a:rPr lang="en-US" dirty="0" err="1" smtClean="0"/>
              <a:t>labour</a:t>
            </a:r>
            <a:r>
              <a:rPr lang="en-US" dirty="0" smtClean="0"/>
              <a:t> market regulations;</a:t>
            </a:r>
          </a:p>
          <a:p>
            <a:r>
              <a:rPr lang="en-US" dirty="0" smtClean="0"/>
              <a:t>To conduct research and formulate proposals for new interventions into the existing social protection programs and execute the same;</a:t>
            </a:r>
            <a:endParaRPr lang="en-US" dirty="0"/>
          </a:p>
        </p:txBody>
      </p:sp>
    </p:spTree>
    <p:extLst>
      <p:ext uri="{BB962C8B-B14F-4D97-AF65-F5344CB8AC3E}">
        <p14:creationId xmlns:p14="http://schemas.microsoft.com/office/powerpoint/2010/main" val="1469269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notify procedure for the identification, coverage and delivery mechanisms for the welfare beneficiaries;</a:t>
            </a:r>
          </a:p>
          <a:p>
            <a:r>
              <a:rPr lang="en-US" dirty="0" smtClean="0"/>
              <a:t>To approve the budget of the Authority.</a:t>
            </a:r>
          </a:p>
          <a:p>
            <a:r>
              <a:rPr lang="en-US" dirty="0" smtClean="0"/>
              <a:t>The authority shall meet at least once in a quarter and twelve members shall constitute quorum for a meeting of the authority.</a:t>
            </a:r>
          </a:p>
          <a:p>
            <a:r>
              <a:rPr lang="en-US" dirty="0" smtClean="0"/>
              <a:t>The Social Protection Authority Fund shall consists of:</a:t>
            </a:r>
          </a:p>
          <a:p>
            <a:pPr marL="514350" indent="-514350">
              <a:buFont typeface="+mj-lt"/>
              <a:buAutoNum type="arabicPeriod"/>
            </a:pPr>
            <a:r>
              <a:rPr lang="en-US" dirty="0" smtClean="0"/>
              <a:t>Grants made by the Government;</a:t>
            </a:r>
          </a:p>
          <a:p>
            <a:pPr marL="514350" indent="-514350">
              <a:buFont typeface="+mj-lt"/>
              <a:buAutoNum type="arabicPeriod"/>
            </a:pPr>
            <a:r>
              <a:rPr lang="en-US" dirty="0" smtClean="0"/>
              <a:t>Moneys received from the Federal Government;</a:t>
            </a:r>
          </a:p>
          <a:p>
            <a:pPr marL="514350" indent="-514350">
              <a:buFont typeface="+mj-lt"/>
              <a:buAutoNum type="arabicPeriod"/>
            </a:pPr>
            <a:r>
              <a:rPr lang="en-US" dirty="0" smtClean="0"/>
              <a:t>Donations by persons or association of persons;</a:t>
            </a:r>
          </a:p>
          <a:p>
            <a:pPr marL="514350" indent="-514350">
              <a:buFont typeface="+mj-lt"/>
              <a:buAutoNum type="arabicPeriod"/>
            </a:pPr>
            <a:r>
              <a:rPr lang="en-US" dirty="0" smtClean="0"/>
              <a:t>Zakat;</a:t>
            </a:r>
          </a:p>
          <a:p>
            <a:pPr marL="0" indent="0">
              <a:buNone/>
            </a:pPr>
            <a:endParaRPr lang="en-US" dirty="0"/>
          </a:p>
        </p:txBody>
      </p:sp>
    </p:spTree>
    <p:extLst>
      <p:ext uri="{BB962C8B-B14F-4D97-AF65-F5344CB8AC3E}">
        <p14:creationId xmlns:p14="http://schemas.microsoft.com/office/powerpoint/2010/main" val="356350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authority shall prepare an annual report for every financial year and shall, within four months from the closing of last financial year, submit the annual report to the </a:t>
            </a:r>
            <a:r>
              <a:rPr lang="en-US" dirty="0"/>
              <a:t>P</a:t>
            </a:r>
            <a:r>
              <a:rPr lang="en-US" dirty="0" smtClean="0"/>
              <a:t>rovincial </a:t>
            </a:r>
            <a:r>
              <a:rPr lang="en-US" dirty="0"/>
              <a:t>A</a:t>
            </a:r>
            <a:r>
              <a:rPr lang="en-US" dirty="0" smtClean="0"/>
              <a:t>ssembly.</a:t>
            </a:r>
          </a:p>
          <a:p>
            <a:r>
              <a:rPr lang="en-US" dirty="0" smtClean="0"/>
              <a:t>The Punjab Social Services Board Ordinance, 1970 is repealed.</a:t>
            </a:r>
          </a:p>
          <a:p>
            <a:r>
              <a:rPr lang="en-US" dirty="0" smtClean="0"/>
              <a:t>And The Punjab Social Protection Authority Ordinance, 2015 is hereby repealed.</a:t>
            </a:r>
            <a:endParaRPr lang="en-US" dirty="0"/>
          </a:p>
        </p:txBody>
      </p:sp>
    </p:spTree>
    <p:extLst>
      <p:ext uri="{BB962C8B-B14F-4D97-AF65-F5344CB8AC3E}">
        <p14:creationId xmlns:p14="http://schemas.microsoft.com/office/powerpoint/2010/main" val="1045659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1137</TotalTime>
  <Words>359</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The Punjab Social Protection Authority Act, 2015</vt:lpstr>
      <vt:lpstr>PowerPoint Presentation</vt:lpstr>
      <vt:lpstr>Functions of the Authority</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Punjab Social Protection Authority Act, 2015</dc:title>
  <dc:creator>Abdul Rehman</dc:creator>
  <cp:lastModifiedBy>Abdul Rehman</cp:lastModifiedBy>
  <cp:revision>4</cp:revision>
  <dcterms:created xsi:type="dcterms:W3CDTF">2020-11-24T13:19:28Z</dcterms:created>
  <dcterms:modified xsi:type="dcterms:W3CDTF">2020-11-25T08:16:33Z</dcterms:modified>
</cp:coreProperties>
</file>